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
  </p:notesMasterIdLst>
  <p:sldIdLst>
    <p:sldId id="256" r:id="rId2"/>
    <p:sldId id="261" r:id="rId3"/>
    <p:sldId id="257" r:id="rId4"/>
    <p:sldId id="258" r:id="rId5"/>
    <p:sldId id="259" r:id="rId6"/>
    <p:sldId id="260"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000" autoAdjust="0"/>
  </p:normalViewPr>
  <p:slideViewPr>
    <p:cSldViewPr>
      <p:cViewPr varScale="1">
        <p:scale>
          <a:sx n="58" d="100"/>
          <a:sy n="58" d="100"/>
        </p:scale>
        <p:origin x="-17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230EA0-38BD-4379-840D-39506BCC94E9}" type="datetimeFigureOut">
              <a:rPr lang="en-US" smtClean="0"/>
              <a:t>9/28/2020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DD1DA9-39B6-4684-8283-4CC329D27406}" type="slidenum">
              <a:rPr lang="en-US" smtClean="0"/>
              <a:t>‹#›</a:t>
            </a:fld>
            <a:endParaRPr lang="en-US" dirty="0"/>
          </a:p>
        </p:txBody>
      </p:sp>
    </p:spTree>
    <p:extLst>
      <p:ext uri="{BB962C8B-B14F-4D97-AF65-F5344CB8AC3E}">
        <p14:creationId xmlns:p14="http://schemas.microsoft.com/office/powerpoint/2010/main" val="2406562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Bridges Transition model has changed my perspective about transition and change.</a:t>
            </a:r>
            <a:r>
              <a:rPr lang="en-US" baseline="0" dirty="0" smtClean="0"/>
              <a:t> We can realize that transition is more of a psychological process through which people and/ or organizations </a:t>
            </a:r>
            <a:r>
              <a:rPr lang="en-US" sz="1200" b="0" i="0" kern="1200" dirty="0" smtClean="0">
                <a:solidFill>
                  <a:schemeClr val="tx1"/>
                </a:solidFill>
                <a:effectLst/>
                <a:latin typeface="+mn-lt"/>
                <a:ea typeface="+mn-ea"/>
                <a:cs typeface="+mn-cs"/>
              </a:rPr>
              <a:t> internalize and come to terms with the new situation that the change brings about. </a:t>
            </a:r>
            <a:r>
              <a:rPr lang="en-US" baseline="0" dirty="0" smtClean="0"/>
              <a:t> The model also emphasizes that the recognition of leaders and management in the transition process is very critical for realizing successful new beginnings. </a:t>
            </a:r>
            <a:endParaRPr lang="en-US" dirty="0"/>
          </a:p>
        </p:txBody>
      </p:sp>
      <p:sp>
        <p:nvSpPr>
          <p:cNvPr id="4" name="Slide Number Placeholder 3"/>
          <p:cNvSpPr>
            <a:spLocks noGrp="1"/>
          </p:cNvSpPr>
          <p:nvPr>
            <p:ph type="sldNum" sz="quarter" idx="10"/>
          </p:nvPr>
        </p:nvSpPr>
        <p:spPr/>
        <p:txBody>
          <a:bodyPr/>
          <a:lstStyle/>
          <a:p>
            <a:fld id="{9ADD1DA9-39B6-4684-8283-4CC329D27406}" type="slidenum">
              <a:rPr lang="en-US" smtClean="0"/>
              <a:t>2</a:t>
            </a:fld>
            <a:endParaRPr lang="en-US" dirty="0"/>
          </a:p>
        </p:txBody>
      </p:sp>
    </p:spTree>
    <p:extLst>
      <p:ext uri="{BB962C8B-B14F-4D97-AF65-F5344CB8AC3E}">
        <p14:creationId xmlns:p14="http://schemas.microsoft.com/office/powerpoint/2010/main" val="3635584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effectively</a:t>
            </a:r>
            <a:r>
              <a:rPr lang="en-US" baseline="0" dirty="0" smtClean="0"/>
              <a:t> handle the transition process, it is first important to communicate the need for change and why the organization is undertaking the change. There after, collection of information from those being affected by the change is necessary so as to gain their investment in the end result. The organization should then be audited on its preparedness to undergo the transition process. The organization management and their respective teams should be taught how to handle the transition effectively. The transition process should however be closely monitored through all its stages, from the endings, to neutral zone and then new beginnings. Finally, individuals should be made understand the positive impacts of the change and its importance to the organization so as to support it fully. </a:t>
            </a:r>
            <a:endParaRPr lang="en-US" dirty="0"/>
          </a:p>
        </p:txBody>
      </p:sp>
      <p:sp>
        <p:nvSpPr>
          <p:cNvPr id="4" name="Slide Number Placeholder 3"/>
          <p:cNvSpPr>
            <a:spLocks noGrp="1"/>
          </p:cNvSpPr>
          <p:nvPr>
            <p:ph type="sldNum" sz="quarter" idx="10"/>
          </p:nvPr>
        </p:nvSpPr>
        <p:spPr/>
        <p:txBody>
          <a:bodyPr/>
          <a:lstStyle/>
          <a:p>
            <a:fld id="{9ADD1DA9-39B6-4684-8283-4CC329D27406}" type="slidenum">
              <a:rPr lang="en-US" smtClean="0"/>
              <a:t>3</a:t>
            </a:fld>
            <a:endParaRPr lang="en-US" dirty="0"/>
          </a:p>
        </p:txBody>
      </p:sp>
    </p:spTree>
    <p:extLst>
      <p:ext uri="{BB962C8B-B14F-4D97-AF65-F5344CB8AC3E}">
        <p14:creationId xmlns:p14="http://schemas.microsoft.com/office/powerpoint/2010/main" val="2432556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After a change in an organization, new beginnings commence.</a:t>
            </a:r>
            <a:r>
              <a:rPr lang="en-US" baseline="0" dirty="0" smtClean="0">
                <a:latin typeface="Times New Roman" pitchFamily="18" charset="0"/>
                <a:cs typeface="Times New Roman" pitchFamily="18" charset="0"/>
              </a:rPr>
              <a:t> However, these new beginnings need to be supported so as to sustain the organization. The basic way of ensuring organizational sustainability within the new beginnings is by having the right support from the employees and the management. This can be achieved by first making them aware of the purpose for which the change was made and the positive impacts it will have on the entire organization.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ADD1DA9-39B6-4684-8283-4CC329D27406}" type="slidenum">
              <a:rPr lang="en-US" smtClean="0"/>
              <a:t>4</a:t>
            </a:fld>
            <a:endParaRPr lang="en-US" dirty="0"/>
          </a:p>
        </p:txBody>
      </p:sp>
    </p:spTree>
    <p:extLst>
      <p:ext uri="{BB962C8B-B14F-4D97-AF65-F5344CB8AC3E}">
        <p14:creationId xmlns:p14="http://schemas.microsoft.com/office/powerpoint/2010/main" val="356811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DD1DA9-39B6-4684-8283-4CC329D27406}" type="slidenum">
              <a:rPr lang="en-US" smtClean="0"/>
              <a:t>5</a:t>
            </a:fld>
            <a:endParaRPr lang="en-US" dirty="0"/>
          </a:p>
        </p:txBody>
      </p:sp>
    </p:spTree>
    <p:extLst>
      <p:ext uri="{BB962C8B-B14F-4D97-AF65-F5344CB8AC3E}">
        <p14:creationId xmlns:p14="http://schemas.microsoft.com/office/powerpoint/2010/main" val="4022491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lack of a balanced</a:t>
            </a:r>
            <a:r>
              <a:rPr lang="en-US" baseline="0" dirty="0" smtClean="0">
                <a:latin typeface="Times New Roman" pitchFamily="18" charset="0"/>
                <a:cs typeface="Times New Roman" pitchFamily="18" charset="0"/>
              </a:rPr>
              <a:t> change style has made the decision making process poor, since teams such as the search committees and task enforcement committees are not in similar terms with the transitions to be made. In any transition, it is important to have prior research about the anticipated change so as to avoid mistakes. Failure to recognize the importance of prior research causes failure in the management of transition. Sometimes, an organization might have doubts on how its image would look like after the transition. This back-looking limits the success of the transition process. Transition comes along with need for new resources and even staff. Delays in funding the required resources often delays the transition process or even fails it completely.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ADD1DA9-39B6-4684-8283-4CC329D27406}" type="slidenum">
              <a:rPr lang="en-US" smtClean="0"/>
              <a:t>6</a:t>
            </a:fld>
            <a:endParaRPr lang="en-US" dirty="0"/>
          </a:p>
        </p:txBody>
      </p:sp>
    </p:spTree>
    <p:extLst>
      <p:ext uri="{BB962C8B-B14F-4D97-AF65-F5344CB8AC3E}">
        <p14:creationId xmlns:p14="http://schemas.microsoft.com/office/powerpoint/2010/main" val="42307706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B40CDED-A45F-4D8F-82EE-251AFB83F5B9}" type="datetimeFigureOut">
              <a:rPr lang="en-US" smtClean="0"/>
              <a:t>9/28/2020</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6E84EDF5-BFA5-4A3F-B05F-02749789E2EA}"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B40CDED-A45F-4D8F-82EE-251AFB83F5B9}" type="datetimeFigureOut">
              <a:rPr lang="en-US" smtClean="0"/>
              <a:t>9/28/2020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6E84EDF5-BFA5-4A3F-B05F-02749789E2EA}" type="slidenum">
              <a:rPr lang="en-US" smtClean="0"/>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B40CDED-A45F-4D8F-82EE-251AFB83F5B9}" type="datetimeFigureOut">
              <a:rPr lang="en-US" smtClean="0"/>
              <a:t>9/28/2020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6E84EDF5-BFA5-4A3F-B05F-02749789E2EA}" type="slidenum">
              <a:rPr lang="en-US" smtClean="0"/>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B40CDED-A45F-4D8F-82EE-251AFB83F5B9}" type="datetimeFigureOut">
              <a:rPr lang="en-US" smtClean="0"/>
              <a:t>9/28/2020</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6E84EDF5-BFA5-4A3F-B05F-02749789E2EA}" type="slidenum">
              <a:rPr lang="en-US" smtClean="0"/>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B40CDED-A45F-4D8F-82EE-251AFB83F5B9}" type="datetimeFigureOut">
              <a:rPr lang="en-US" smtClean="0"/>
              <a:t>9/28/2020</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6E84EDF5-BFA5-4A3F-B05F-02749789E2EA}"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B40CDED-A45F-4D8F-82EE-251AFB83F5B9}" type="datetimeFigureOut">
              <a:rPr lang="en-US" smtClean="0"/>
              <a:t>9/28/2020</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6E84EDF5-BFA5-4A3F-B05F-02749789E2EA}" type="slidenum">
              <a:rPr lang="en-US" smtClean="0"/>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B40CDED-A45F-4D8F-82EE-251AFB83F5B9}" type="datetimeFigureOut">
              <a:rPr lang="en-US" smtClean="0"/>
              <a:t>9/28/2020</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6E84EDF5-BFA5-4A3F-B05F-02749789E2EA}"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4B40CDED-A45F-4D8F-82EE-251AFB83F5B9}" type="datetimeFigureOut">
              <a:rPr lang="en-US" smtClean="0"/>
              <a:t>9/28/2020</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6E84EDF5-BFA5-4A3F-B05F-02749789E2EA}"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B40CDED-A45F-4D8F-82EE-251AFB83F5B9}" type="datetimeFigureOut">
              <a:rPr lang="en-US" smtClean="0"/>
              <a:t>9/28/2020</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6E84EDF5-BFA5-4A3F-B05F-02749789E2EA}" type="slidenum">
              <a:rPr lang="en-US" smtClean="0"/>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B40CDED-A45F-4D8F-82EE-251AFB83F5B9}" type="datetimeFigureOut">
              <a:rPr lang="en-US" smtClean="0"/>
              <a:t>9/28/2020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6E84EDF5-BFA5-4A3F-B05F-02749789E2EA}"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B40CDED-A45F-4D8F-82EE-251AFB83F5B9}" type="datetimeFigureOut">
              <a:rPr lang="en-US" smtClean="0"/>
              <a:t>9/28/2020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6E84EDF5-BFA5-4A3F-B05F-02749789E2EA}"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B40CDED-A45F-4D8F-82EE-251AFB83F5B9}" type="datetimeFigureOut">
              <a:rPr lang="en-US" smtClean="0"/>
              <a:t>9/28/2020</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E84EDF5-BFA5-4A3F-B05F-02749789E2EA}"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20689"/>
            <a:ext cx="7772400" cy="1368151"/>
          </a:xfrm>
        </p:spPr>
        <p:txBody>
          <a:bodyPr>
            <a:noAutofit/>
          </a:bodyPr>
          <a:lstStyle/>
          <a:p>
            <a:r>
              <a:rPr lang="en-US" sz="4800" dirty="0">
                <a:latin typeface="Times New Roman" pitchFamily="18" charset="0"/>
                <a:cs typeface="Times New Roman" pitchFamily="18" charset="0"/>
              </a:rPr>
              <a:t>Managing Transitions by William </a:t>
            </a:r>
            <a:r>
              <a:rPr lang="en-US" sz="4800" dirty="0" smtClean="0">
                <a:latin typeface="Times New Roman" pitchFamily="18" charset="0"/>
                <a:cs typeface="Times New Roman" pitchFamily="18" charset="0"/>
              </a:rPr>
              <a:t>and </a:t>
            </a:r>
            <a:r>
              <a:rPr lang="en-US" sz="4800" dirty="0">
                <a:latin typeface="Times New Roman" pitchFamily="18" charset="0"/>
                <a:cs typeface="Times New Roman" pitchFamily="18" charset="0"/>
              </a:rPr>
              <a:t>Susan Bridges.</a:t>
            </a:r>
          </a:p>
        </p:txBody>
      </p:sp>
      <p:sp>
        <p:nvSpPr>
          <p:cNvPr id="3" name="Subtitle 2"/>
          <p:cNvSpPr>
            <a:spLocks noGrp="1"/>
          </p:cNvSpPr>
          <p:nvPr>
            <p:ph type="subTitle" idx="1"/>
          </p:nvPr>
        </p:nvSpPr>
        <p:spPr>
          <a:xfrm>
            <a:off x="683568" y="2060848"/>
            <a:ext cx="7776864" cy="3577952"/>
          </a:xfrm>
        </p:spPr>
        <p:txBody>
          <a:bodyPr/>
          <a:lstStyle/>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Name</a:t>
            </a:r>
          </a:p>
          <a:p>
            <a:r>
              <a:rPr lang="en-US" dirty="0" smtClean="0">
                <a:latin typeface="Times New Roman" pitchFamily="18" charset="0"/>
                <a:cs typeface="Times New Roman" pitchFamily="18" charset="0"/>
              </a:rPr>
              <a:t>Institution Affiliations</a:t>
            </a:r>
          </a:p>
          <a:p>
            <a:r>
              <a:rPr lang="en-US" dirty="0" smtClean="0">
                <a:latin typeface="Times New Roman" pitchFamily="18" charset="0"/>
                <a:cs typeface="Times New Roman" pitchFamily="18" charset="0"/>
              </a:rPr>
              <a:t>Course Title</a:t>
            </a:r>
          </a:p>
          <a:p>
            <a:r>
              <a:rPr lang="en-US" dirty="0" smtClean="0">
                <a:latin typeface="Times New Roman" pitchFamily="18" charset="0"/>
                <a:cs typeface="Times New Roman" pitchFamily="18" charset="0"/>
              </a:rPr>
              <a:t>Date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612200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From the </a:t>
            </a:r>
            <a:r>
              <a:rPr lang="en-US" dirty="0">
                <a:latin typeface="Times New Roman" pitchFamily="18" charset="0"/>
                <a:cs typeface="Times New Roman" pitchFamily="18" charset="0"/>
              </a:rPr>
              <a:t>Bridges Transition </a:t>
            </a:r>
            <a:r>
              <a:rPr lang="en-US" dirty="0" smtClean="0">
                <a:latin typeface="Times New Roman" pitchFamily="18" charset="0"/>
                <a:cs typeface="Times New Roman" pitchFamily="18" charset="0"/>
              </a:rPr>
              <a:t>Model is completely leaving the old situations behind. </a:t>
            </a:r>
          </a:p>
          <a:p>
            <a:r>
              <a:rPr lang="en-US" dirty="0" smtClean="0">
                <a:latin typeface="Times New Roman" pitchFamily="18" charset="0"/>
                <a:cs typeface="Times New Roman" pitchFamily="18" charset="0"/>
              </a:rPr>
              <a:t>Transition is a inward psychological process. </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Change and transition happens very quickly.</a:t>
            </a:r>
          </a:p>
          <a:p>
            <a:r>
              <a:rPr lang="en-US" dirty="0" smtClean="0">
                <a:latin typeface="Times New Roman" pitchFamily="18" charset="0"/>
                <a:cs typeface="Times New Roman" pitchFamily="18" charset="0"/>
              </a:rPr>
              <a:t>The role of teamwork and effective leadership is very critical in change process </a:t>
            </a:r>
          </a:p>
          <a:p>
            <a:pPr marL="0" indent="0">
              <a:buNone/>
            </a:pP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dirty="0" smtClean="0"/>
              <a:t>A Change In One Of my Respective Organizations </a:t>
            </a:r>
            <a:endParaRPr lang="en-US" dirty="0"/>
          </a:p>
        </p:txBody>
      </p:sp>
    </p:spTree>
    <p:extLst>
      <p:ext uri="{BB962C8B-B14F-4D97-AF65-F5344CB8AC3E}">
        <p14:creationId xmlns:p14="http://schemas.microsoft.com/office/powerpoint/2010/main" val="3753811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Communicating the anticipated change</a:t>
            </a:r>
          </a:p>
          <a:p>
            <a:r>
              <a:rPr lang="en-US" dirty="0" smtClean="0">
                <a:latin typeface="Times New Roman" pitchFamily="18" charset="0"/>
                <a:cs typeface="Times New Roman" pitchFamily="18" charset="0"/>
              </a:rPr>
              <a:t>Collecting sufficient information about the change</a:t>
            </a:r>
          </a:p>
          <a:p>
            <a:r>
              <a:rPr lang="en-US" dirty="0" smtClean="0">
                <a:latin typeface="Times New Roman" pitchFamily="18" charset="0"/>
                <a:cs typeface="Times New Roman" pitchFamily="18" charset="0"/>
              </a:rPr>
              <a:t>Auditing the readiness of the organization to go through the transition, (</a:t>
            </a:r>
            <a:r>
              <a:rPr lang="en-US" dirty="0" smtClean="0">
                <a:latin typeface="Times New Roman" pitchFamily="18" charset="0"/>
                <a:cs typeface="Times New Roman" pitchFamily="18" charset="0"/>
              </a:rPr>
              <a:t>Bridges, 2009).</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Educating leaders and teams on how to manage the transition effectively</a:t>
            </a:r>
          </a:p>
          <a:p>
            <a:r>
              <a:rPr lang="en-US" dirty="0" smtClean="0">
                <a:latin typeface="Times New Roman" pitchFamily="18" charset="0"/>
                <a:cs typeface="Times New Roman" pitchFamily="18" charset="0"/>
              </a:rPr>
              <a:t>Monitoring the transition process</a:t>
            </a:r>
          </a:p>
          <a:p>
            <a:r>
              <a:rPr lang="en-US" dirty="0" smtClean="0">
                <a:latin typeface="Times New Roman" pitchFamily="18" charset="0"/>
                <a:cs typeface="Times New Roman" pitchFamily="18" charset="0"/>
              </a:rPr>
              <a:t>Creating understanding of the positive contribution of the change to the organization </a:t>
            </a:r>
            <a:endParaRPr lang="en-US" dirty="0">
              <a:latin typeface="Times New Roman" pitchFamily="18" charset="0"/>
              <a:cs typeface="Times New Roman" pitchFamily="18" charset="0"/>
            </a:endParaRPr>
          </a:p>
        </p:txBody>
      </p:sp>
      <p:sp>
        <p:nvSpPr>
          <p:cNvPr id="2" name="Title 1"/>
          <p:cNvSpPr>
            <a:spLocks noGrp="1"/>
          </p:cNvSpPr>
          <p:nvPr>
            <p:ph type="title"/>
          </p:nvPr>
        </p:nvSpPr>
        <p:spPr>
          <a:xfrm>
            <a:off x="457200" y="274638"/>
            <a:ext cx="8229600" cy="1282154"/>
          </a:xfrm>
        </p:spPr>
        <p:txBody>
          <a:bodyPr>
            <a:noAutofit/>
          </a:bodyPr>
          <a:lstStyle/>
          <a:p>
            <a:r>
              <a:rPr lang="en-US" sz="4800" dirty="0" smtClean="0">
                <a:latin typeface="Times New Roman" pitchFamily="18" charset="0"/>
                <a:cs typeface="Times New Roman" pitchFamily="18" charset="0"/>
              </a:rPr>
              <a:t>Ways To Deal With The Transition </a:t>
            </a:r>
            <a:r>
              <a:rPr lang="en-US" sz="4800" dirty="0" smtClean="0">
                <a:latin typeface="Times New Roman" pitchFamily="18" charset="0"/>
                <a:cs typeface="Times New Roman" pitchFamily="18" charset="0"/>
              </a:rPr>
              <a:t>More Effectively </a:t>
            </a:r>
            <a:endParaRPr lang="en-US" sz="4800" dirty="0">
              <a:latin typeface="Times New Roman" pitchFamily="18" charset="0"/>
              <a:cs typeface="Times New Roman" pitchFamily="18" charset="0"/>
            </a:endParaRPr>
          </a:p>
        </p:txBody>
      </p:sp>
    </p:spTree>
    <p:extLst>
      <p:ext uri="{BB962C8B-B14F-4D97-AF65-F5344CB8AC3E}">
        <p14:creationId xmlns:p14="http://schemas.microsoft.com/office/powerpoint/2010/main" val="237316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Sustainability of organizational change comes with its support after the new beginning.</a:t>
            </a:r>
          </a:p>
          <a:p>
            <a:r>
              <a:rPr lang="en-US" dirty="0" smtClean="0">
                <a:latin typeface="Times New Roman" pitchFamily="18" charset="0"/>
                <a:cs typeface="Times New Roman" pitchFamily="18" charset="0"/>
              </a:rPr>
              <a:t>Employees need to be equipped with practical advice and understanding of the positive impacts of the change in the organization, (</a:t>
            </a:r>
            <a:r>
              <a:rPr lang="en-US" dirty="0" smtClean="0">
                <a:latin typeface="Times New Roman" pitchFamily="18" charset="0"/>
                <a:cs typeface="Times New Roman" pitchFamily="18" charset="0"/>
              </a:rPr>
              <a:t>Bridges and Mitchell, 2000).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employees need to develop the new identity, experience the new energy and </a:t>
            </a:r>
            <a:r>
              <a:rPr lang="en-US" dirty="0">
                <a:latin typeface="Times New Roman" pitchFamily="18" charset="0"/>
                <a:cs typeface="Times New Roman" pitchFamily="18" charset="0"/>
              </a:rPr>
              <a:t>d</a:t>
            </a:r>
            <a:r>
              <a:rPr lang="en-US" dirty="0" smtClean="0">
                <a:latin typeface="Times New Roman" pitchFamily="18" charset="0"/>
                <a:cs typeface="Times New Roman" pitchFamily="18" charset="0"/>
              </a:rPr>
              <a:t>iscover the sense behind or the purpose of making such change. </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4800" dirty="0" smtClean="0">
                <a:latin typeface="Times New Roman" pitchFamily="18" charset="0"/>
                <a:cs typeface="Times New Roman" pitchFamily="18" charset="0"/>
              </a:rPr>
              <a:t>Organization Sustainability</a:t>
            </a:r>
            <a:endParaRPr lang="en-US" sz="4800" dirty="0">
              <a:latin typeface="Times New Roman" pitchFamily="18" charset="0"/>
              <a:cs typeface="Times New Roman" pitchFamily="18" charset="0"/>
            </a:endParaRPr>
          </a:p>
        </p:txBody>
      </p:sp>
    </p:spTree>
    <p:extLst>
      <p:ext uri="{BB962C8B-B14F-4D97-AF65-F5344CB8AC3E}">
        <p14:creationId xmlns:p14="http://schemas.microsoft.com/office/powerpoint/2010/main" val="2022804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Improved organizational communication</a:t>
            </a:r>
          </a:p>
          <a:p>
            <a:r>
              <a:rPr lang="en-US" dirty="0" smtClean="0">
                <a:latin typeface="Times New Roman" pitchFamily="18" charset="0"/>
                <a:cs typeface="Times New Roman" pitchFamily="18" charset="0"/>
              </a:rPr>
              <a:t>Better understanding of individual and organizational ability</a:t>
            </a:r>
          </a:p>
          <a:p>
            <a:r>
              <a:rPr lang="en-US" dirty="0" smtClean="0">
                <a:latin typeface="Times New Roman" pitchFamily="18" charset="0"/>
                <a:cs typeface="Times New Roman" pitchFamily="18" charset="0"/>
              </a:rPr>
              <a:t>Collective development of improved morale. </a:t>
            </a:r>
          </a:p>
          <a:p>
            <a:r>
              <a:rPr lang="en-US" dirty="0" smtClean="0">
                <a:latin typeface="Times New Roman" pitchFamily="18" charset="0"/>
                <a:cs typeface="Times New Roman" pitchFamily="18" charset="0"/>
              </a:rPr>
              <a:t>Increased capacity for organizational output. </a:t>
            </a:r>
          </a:p>
          <a:p>
            <a:r>
              <a:rPr lang="en-US" dirty="0" smtClean="0">
                <a:latin typeface="Times New Roman" pitchFamily="18" charset="0"/>
                <a:cs typeface="Times New Roman" pitchFamily="18" charset="0"/>
              </a:rPr>
              <a:t>Honoring the transition, (</a:t>
            </a:r>
            <a:r>
              <a:rPr lang="en-US" dirty="0" smtClean="0">
                <a:latin typeface="Times New Roman" pitchFamily="18" charset="0"/>
                <a:cs typeface="Times New Roman" pitchFamily="18" charset="0"/>
              </a:rPr>
              <a:t>Bridges, 2009).</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Seeking support and supporting the transition.</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Autofit/>
          </a:bodyPr>
          <a:lstStyle/>
          <a:p>
            <a:r>
              <a:rPr lang="en-US" sz="4800" dirty="0" smtClean="0">
                <a:latin typeface="Times New Roman" pitchFamily="18" charset="0"/>
                <a:cs typeface="Times New Roman" pitchFamily="18" charset="0"/>
              </a:rPr>
              <a:t>Successes In Managing Transitions</a:t>
            </a:r>
            <a:endParaRPr lang="en-US" sz="4800" dirty="0">
              <a:latin typeface="Times New Roman" pitchFamily="18" charset="0"/>
              <a:cs typeface="Times New Roman" pitchFamily="18" charset="0"/>
            </a:endParaRPr>
          </a:p>
        </p:txBody>
      </p:sp>
    </p:spTree>
    <p:extLst>
      <p:ext uri="{BB962C8B-B14F-4D97-AF65-F5344CB8AC3E}">
        <p14:creationId xmlns:p14="http://schemas.microsoft.com/office/powerpoint/2010/main" val="2417718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ln>
            <a:solidFill>
              <a:schemeClr val="accent1"/>
            </a:solidFill>
          </a:ln>
        </p:spPr>
        <p:txBody>
          <a:bodyPr/>
          <a:lstStyle/>
          <a:p>
            <a:r>
              <a:rPr lang="en-US" dirty="0" smtClean="0">
                <a:latin typeface="Times New Roman" pitchFamily="18" charset="0"/>
                <a:cs typeface="Times New Roman" pitchFamily="18" charset="0"/>
              </a:rPr>
              <a:t>Lack of a balance change style</a:t>
            </a:r>
          </a:p>
          <a:p>
            <a:r>
              <a:rPr lang="en-US" dirty="0" smtClean="0">
                <a:latin typeface="Times New Roman" pitchFamily="18" charset="0"/>
                <a:cs typeface="Times New Roman" pitchFamily="18" charset="0"/>
              </a:rPr>
              <a:t>Failing to recognize the research organization as a resource for transition management.</a:t>
            </a:r>
          </a:p>
          <a:p>
            <a:r>
              <a:rPr lang="en-US" dirty="0" smtClean="0">
                <a:latin typeface="Times New Roman" pitchFamily="18" charset="0"/>
                <a:cs typeface="Times New Roman" pitchFamily="18" charset="0"/>
              </a:rPr>
              <a:t>Back-looking on the revitalization of the organization’s image. </a:t>
            </a:r>
          </a:p>
          <a:p>
            <a:r>
              <a:rPr lang="en-US" dirty="0" smtClean="0">
                <a:latin typeface="Times New Roman" pitchFamily="18" charset="0"/>
                <a:cs typeface="Times New Roman" pitchFamily="18" charset="0"/>
              </a:rPr>
              <a:t>Delays in funding additional necessary resources. </a:t>
            </a:r>
          </a:p>
          <a:p>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Failures In Managing Transitions</a:t>
            </a:r>
            <a:endParaRPr lang="en-US" dirty="0"/>
          </a:p>
        </p:txBody>
      </p:sp>
    </p:spTree>
    <p:extLst>
      <p:ext uri="{BB962C8B-B14F-4D97-AF65-F5344CB8AC3E}">
        <p14:creationId xmlns:p14="http://schemas.microsoft.com/office/powerpoint/2010/main" val="1214663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Bridges, W. (2009). </a:t>
            </a:r>
            <a:r>
              <a:rPr lang="en-US" i="1" dirty="0">
                <a:latin typeface="Times New Roman" pitchFamily="18" charset="0"/>
                <a:cs typeface="Times New Roman" pitchFamily="18" charset="0"/>
              </a:rPr>
              <a:t>Managing transitions: Making the most of change</a:t>
            </a:r>
            <a:r>
              <a:rPr lang="en-US" dirty="0">
                <a:latin typeface="Times New Roman" pitchFamily="18" charset="0"/>
                <a:cs typeface="Times New Roman" pitchFamily="18" charset="0"/>
              </a:rPr>
              <a:t>. Da Capo Press</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Bridges, W., &amp; Mitchell, S. (2000). Leading transition: A new model for change. </a:t>
            </a:r>
            <a:r>
              <a:rPr lang="en-US" i="1" dirty="0">
                <a:latin typeface="Times New Roman" pitchFamily="18" charset="0"/>
                <a:cs typeface="Times New Roman" pitchFamily="18" charset="0"/>
              </a:rPr>
              <a:t>Leader to leader</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16</a:t>
            </a:r>
            <a:r>
              <a:rPr lang="en-US" dirty="0">
                <a:latin typeface="Times New Roman" pitchFamily="18" charset="0"/>
                <a:cs typeface="Times New Roman" pitchFamily="18" charset="0"/>
              </a:rPr>
              <a:t>(3), 30-36.</a:t>
            </a:r>
          </a:p>
        </p:txBody>
      </p:sp>
      <p:sp>
        <p:nvSpPr>
          <p:cNvPr id="2" name="Title 1"/>
          <p:cNvSpPr>
            <a:spLocks noGrp="1"/>
          </p:cNvSpPr>
          <p:nvPr>
            <p:ph type="title"/>
          </p:nvPr>
        </p:nvSpPr>
        <p:spPr/>
        <p:txBody>
          <a:bodyPr>
            <a:normAutofit/>
          </a:bodyPr>
          <a:lstStyle/>
          <a:p>
            <a:r>
              <a:rPr lang="en-US" sz="4800" dirty="0" smtClean="0">
                <a:latin typeface="Times New Roman" pitchFamily="18" charset="0"/>
                <a:cs typeface="Times New Roman" pitchFamily="18" charset="0"/>
              </a:rPr>
              <a:t>Reference </a:t>
            </a:r>
            <a:endParaRPr lang="en-US" sz="4800" dirty="0">
              <a:latin typeface="Times New Roman" pitchFamily="18" charset="0"/>
              <a:cs typeface="Times New Roman" pitchFamily="18" charset="0"/>
            </a:endParaRPr>
          </a:p>
        </p:txBody>
      </p:sp>
    </p:spTree>
    <p:extLst>
      <p:ext uri="{BB962C8B-B14F-4D97-AF65-F5344CB8AC3E}">
        <p14:creationId xmlns:p14="http://schemas.microsoft.com/office/powerpoint/2010/main" val="30647214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182</TotalTime>
  <Words>646</Words>
  <Application>Microsoft Office PowerPoint</Application>
  <PresentationFormat>On-screen Show (4:3)</PresentationFormat>
  <Paragraphs>46</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Concourse</vt:lpstr>
      <vt:lpstr>Managing Transitions by William and Susan Bridges.</vt:lpstr>
      <vt:lpstr>A Change In One Of my Respective Organizations </vt:lpstr>
      <vt:lpstr>Ways To Deal With The Transition More Effectively </vt:lpstr>
      <vt:lpstr>Organization Sustainability</vt:lpstr>
      <vt:lpstr>Successes In Managing Transitions</vt:lpstr>
      <vt:lpstr>Failures In Managing Transitions</vt:lpstr>
      <vt:lpstr>Reference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dc:creator>
  <cp:lastModifiedBy>Dan</cp:lastModifiedBy>
  <cp:revision>9</cp:revision>
  <dcterms:created xsi:type="dcterms:W3CDTF">2020-09-28T06:10:42Z</dcterms:created>
  <dcterms:modified xsi:type="dcterms:W3CDTF">2020-09-28T09:13:40Z</dcterms:modified>
</cp:coreProperties>
</file>